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8" r:id="rId2"/>
    <p:sldId id="262" r:id="rId3"/>
    <p:sldId id="267" r:id="rId4"/>
    <p:sldId id="268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351" r:id="rId24"/>
    <p:sldId id="402" r:id="rId25"/>
    <p:sldId id="403" r:id="rId26"/>
    <p:sldId id="404" r:id="rId27"/>
    <p:sldId id="405" r:id="rId28"/>
    <p:sldId id="406" r:id="rId29"/>
    <p:sldId id="408" r:id="rId30"/>
    <p:sldId id="407" r:id="rId31"/>
    <p:sldId id="401" r:id="rId32"/>
    <p:sldId id="353" r:id="rId33"/>
    <p:sldId id="304" r:id="rId34"/>
  </p:sldIdLst>
  <p:sldSz cx="12192000" cy="6858000"/>
  <p:notesSz cx="6858000" cy="9144000"/>
  <p:embeddedFontLst>
    <p:embeddedFont>
      <p:font typeface="Cambria" panose="02040503050406030204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75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4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4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70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43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73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74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13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21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8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101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68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62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786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482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00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621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722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99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82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124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8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1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47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3:  Classes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Date will go here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293658" y="3120961"/>
            <a:ext cx="10807800" cy="396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92200" lvl="2" indent="-285750">
              <a:buSzPts val="1600"/>
            </a:pPr>
            <a:r>
              <a:rPr lang="en-US" dirty="0"/>
              <a:t>Public</a:t>
            </a:r>
          </a:p>
          <a:p>
            <a:pPr marL="1549400" lvl="3" indent="-285750">
              <a:buSzPts val="1600"/>
            </a:pPr>
            <a:r>
              <a:rPr lang="en-US" dirty="0"/>
              <a:t>offers the fewest access limitations; there are basically no restrictions on accessing public members or classes</a:t>
            </a:r>
          </a:p>
          <a:p>
            <a:pPr marL="1549400" lvl="3" indent="-285750">
              <a:buSzPts val="1600"/>
            </a:pPr>
            <a:r>
              <a:rPr lang="en-US" dirty="0"/>
              <a:t>By specifying a public access, other classes can reuse your classes in different applications.</a:t>
            </a:r>
          </a:p>
          <a:p>
            <a:pPr marL="1092200" lvl="2" indent="-285750">
              <a:buSzPts val="1600"/>
            </a:pPr>
            <a:r>
              <a:rPr lang="en-US" dirty="0"/>
              <a:t>Protected</a:t>
            </a:r>
          </a:p>
          <a:p>
            <a:pPr marL="1549400" lvl="3" indent="-285750">
              <a:buSzPts val="1600"/>
            </a:pPr>
            <a:r>
              <a:rPr lang="en-US" dirty="0"/>
              <a:t>is the most </a:t>
            </a:r>
            <a:r>
              <a:rPr lang="en-US" b="1" dirty="0"/>
              <a:t>restrictive</a:t>
            </a:r>
            <a:r>
              <a:rPr lang="en-US" dirty="0"/>
              <a:t> access modifier. </a:t>
            </a:r>
          </a:p>
          <a:p>
            <a:pPr marL="1549400" lvl="3" indent="-285750">
              <a:buSzPts val="1600"/>
            </a:pPr>
            <a:r>
              <a:rPr lang="en-US" dirty="0"/>
              <a:t>Private members are accessible only within the </a:t>
            </a:r>
            <a:r>
              <a:rPr lang="en-US" b="1" dirty="0"/>
              <a:t>body</a:t>
            </a:r>
            <a:r>
              <a:rPr lang="en-US" dirty="0"/>
              <a:t> of the class in which they are declared. </a:t>
            </a:r>
          </a:p>
          <a:p>
            <a:pPr marL="1549400" lvl="3" indent="-285750">
              <a:buSzPts val="1600"/>
            </a:pPr>
            <a:r>
              <a:rPr lang="en-US" dirty="0"/>
              <a:t>By defining the data members as private, you restrict access to the data through the members’ methods or properties that you learn about in this module.</a:t>
            </a:r>
          </a:p>
          <a:p>
            <a:pPr marL="1092200" lvl="2" indent="-285750">
              <a:buSzPts val="1600"/>
            </a:pPr>
            <a:r>
              <a:rPr lang="en-US" dirty="0"/>
              <a:t>Private</a:t>
            </a:r>
          </a:p>
          <a:p>
            <a:pPr marL="1549400" lvl="3" indent="-285750">
              <a:buSzPts val="1600"/>
            </a:pPr>
            <a:r>
              <a:rPr lang="en-US" dirty="0"/>
              <a:t>Default accessibility level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Level of Accessibility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E4434-10EA-4AAB-8D24-7D26A6BE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6" y="969192"/>
            <a:ext cx="7373379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12365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Indicates what type of value is returned when the method is completed </a:t>
            </a:r>
          </a:p>
          <a:p>
            <a:pPr marL="635000" lvl="1" indent="-285750">
              <a:buSzPts val="1600"/>
            </a:pPr>
            <a:r>
              <a:rPr lang="en-US" dirty="0"/>
              <a:t>Always listed immediately before method name</a:t>
            </a:r>
          </a:p>
          <a:p>
            <a:pPr marL="635000" lvl="1" indent="-285750">
              <a:buSzPts val="1600"/>
            </a:pPr>
            <a:r>
              <a:rPr lang="en-US" dirty="0"/>
              <a:t>void</a:t>
            </a:r>
          </a:p>
          <a:p>
            <a:pPr marL="1092200" lvl="2" indent="-285750">
              <a:buSzPts val="1600"/>
            </a:pPr>
            <a:r>
              <a:rPr lang="en-US" dirty="0"/>
              <a:t>No value being returned</a:t>
            </a:r>
          </a:p>
          <a:p>
            <a:pPr marL="1092200" lvl="2" indent="-285750">
              <a:buSzPts val="1600"/>
            </a:pPr>
            <a:r>
              <a:rPr lang="en-US" dirty="0"/>
              <a:t>If a method does not return a value, the </a:t>
            </a:r>
            <a:r>
              <a:rPr lang="en-US" b="1" dirty="0"/>
              <a:t>void</a:t>
            </a:r>
            <a:r>
              <a:rPr lang="en-US" dirty="0"/>
              <a:t> keyword is placed at the return type location in the method heading, as shown in the following line of code:</a:t>
            </a:r>
          </a:p>
          <a:p>
            <a:pPr marL="806450" lvl="2" indent="0">
              <a:buSzPts val="1600"/>
              <a:buNone/>
            </a:pPr>
            <a:endParaRPr lang="en-US" dirty="0"/>
          </a:p>
          <a:p>
            <a:pPr marL="806450" lvl="2" indent="0">
              <a:buSzPts val="1600"/>
              <a:buNone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return statement</a:t>
            </a:r>
          </a:p>
          <a:p>
            <a:pPr marL="1092200" lvl="2" indent="-285750">
              <a:buSzPts val="1600"/>
            </a:pPr>
            <a:r>
              <a:rPr lang="en-US" dirty="0"/>
              <a:t>Required for all non-void methods </a:t>
            </a:r>
          </a:p>
          <a:p>
            <a:pPr marL="1092200" lvl="2" indent="-285750">
              <a:buSzPts val="1600"/>
            </a:pPr>
            <a:r>
              <a:rPr lang="en-US" dirty="0"/>
              <a:t>The value returned must be a compatible value—one that either matches the type in the heading or can be stored in that type.</a:t>
            </a:r>
          </a:p>
          <a:p>
            <a:pPr marL="1092200" lvl="2" indent="-285750">
              <a:buSzPts val="1600"/>
            </a:pPr>
            <a:r>
              <a:rPr lang="en-US" dirty="0"/>
              <a:t>The return statement takes the form: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Return Type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0BEBB-0628-4F9C-91C2-B934E18E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97" y="3114631"/>
            <a:ext cx="3801005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1BE55-30BC-4F1E-9D36-48461AD1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58" y="4718564"/>
            <a:ext cx="1981477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AA96E-C9BA-4A4E-9C7E-F3BA33E5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802" y="5314650"/>
            <a:ext cx="5820587" cy="1162212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AAFF7E51-8985-49FE-B682-FF907E26C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99" y="5514699"/>
            <a:ext cx="1607317" cy="723300"/>
          </a:xfrm>
          <a:prstGeom prst="wedgeEllipseCallout">
            <a:avLst>
              <a:gd name="adj1" fmla="val 184376"/>
              <a:gd name="adj2" fmla="val -55057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 dirty="0"/>
              <a:t>Return type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FD428A3E-4CC4-424D-B5E6-B0D8073B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390" y="5314650"/>
            <a:ext cx="2366211" cy="737165"/>
          </a:xfrm>
          <a:prstGeom prst="wedgeEllipseCallout">
            <a:avLst>
              <a:gd name="adj1" fmla="val -123564"/>
              <a:gd name="adj2" fmla="val 57301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 dirty="0"/>
              <a:t>Compatible value (double) returned</a:t>
            </a:r>
          </a:p>
        </p:txBody>
      </p:sp>
    </p:spTree>
    <p:extLst>
      <p:ext uri="{BB962C8B-B14F-4D97-AF65-F5344CB8AC3E}">
        <p14:creationId xmlns:p14="http://schemas.microsoft.com/office/powerpoint/2010/main" val="22953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Follow the rules for creating an identifier </a:t>
            </a:r>
          </a:p>
          <a:p>
            <a:pPr marL="1092200" lvl="2" indent="-285750">
              <a:buSzPts val="1600"/>
            </a:pPr>
            <a:r>
              <a:rPr lang="en-US" dirty="0"/>
              <a:t>Pascal case style</a:t>
            </a:r>
          </a:p>
          <a:p>
            <a:pPr marL="1092200" lvl="2" indent="-285750">
              <a:buSzPts val="1600"/>
            </a:pPr>
            <a:r>
              <a:rPr lang="en-US" dirty="0"/>
              <a:t>Action verb or prepositional phrase</a:t>
            </a:r>
          </a:p>
          <a:p>
            <a:pPr marL="1092200" lvl="2" indent="-285750">
              <a:buSzPts val="1600"/>
            </a:pPr>
            <a:r>
              <a:rPr lang="en-US" dirty="0"/>
              <a:t>Identifiers should be meaningful names that label the overall purpose of the segment of code</a:t>
            </a:r>
          </a:p>
          <a:p>
            <a:pPr marL="635000" lvl="1" indent="-285750">
              <a:buSzPts val="1600"/>
            </a:pPr>
            <a:r>
              <a:rPr lang="en-US" dirty="0"/>
              <a:t>Examples</a:t>
            </a:r>
          </a:p>
          <a:p>
            <a:pPr marL="1092200" lvl="2" indent="-285750">
              <a:buSzPts val="1600"/>
            </a:pPr>
            <a:r>
              <a:rPr lang="en-US" dirty="0" err="1"/>
              <a:t>CalculateSalesTax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AssignSectionNumber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DisplayResults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InputAge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ConvertInputValue</a:t>
            </a:r>
            <a:r>
              <a:rPr lang="en-US" dirty="0"/>
              <a:t>( 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Method Names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 items inside the parentheses of the method heading are called the parameters, or arguments.</a:t>
            </a:r>
          </a:p>
          <a:p>
            <a:pPr marL="1092200" lvl="2" indent="-285750">
              <a:buSzPts val="1600"/>
            </a:pPr>
            <a:r>
              <a:rPr lang="en-US" dirty="0"/>
              <a:t>Include data type and an identifier</a:t>
            </a:r>
          </a:p>
          <a:p>
            <a:pPr marL="1549400" lvl="3" indent="-285750">
              <a:buSzPts val="1600"/>
            </a:pPr>
            <a:r>
              <a:rPr lang="en-US" dirty="0"/>
              <a:t>In method body, reference values using identifier name</a:t>
            </a:r>
          </a:p>
          <a:p>
            <a:pPr marL="635000" lvl="1" indent="-285750">
              <a:buSzPts val="1600"/>
            </a:pPr>
            <a:r>
              <a:rPr lang="en-US" dirty="0"/>
              <a:t>Supply unique data to method </a:t>
            </a:r>
          </a:p>
          <a:p>
            <a:pPr marL="635000" lvl="1" indent="-285750">
              <a:buSzPts val="1600"/>
            </a:pPr>
            <a:r>
              <a:rPr lang="en-US" b="1" dirty="0"/>
              <a:t>Parameter</a:t>
            </a:r>
            <a:r>
              <a:rPr lang="en-US" dirty="0"/>
              <a:t> refers to items appearing in the heading </a:t>
            </a:r>
          </a:p>
          <a:p>
            <a:pPr marL="635000" lvl="1" indent="-285750">
              <a:buSzPts val="1600"/>
            </a:pPr>
            <a:r>
              <a:rPr lang="en-US" b="1" dirty="0"/>
              <a:t>Argument</a:t>
            </a:r>
            <a:r>
              <a:rPr lang="en-US" dirty="0"/>
              <a:t> for items appearing in the call </a:t>
            </a:r>
          </a:p>
          <a:p>
            <a:pPr marL="1092200" lvl="2" indent="-285750">
              <a:buSzPts val="1600"/>
            </a:pPr>
            <a:r>
              <a:rPr lang="en-US" dirty="0"/>
              <a:t>Formal parameters</a:t>
            </a:r>
          </a:p>
          <a:p>
            <a:pPr marL="1549400" lvl="3" indent="-285750">
              <a:buSzPts val="1600"/>
            </a:pPr>
            <a:r>
              <a:rPr lang="en-US" dirty="0"/>
              <a:t>or arguments, appear in the heading of a method</a:t>
            </a:r>
          </a:p>
          <a:p>
            <a:pPr marL="1549400" lvl="3" indent="-285750">
              <a:buSzPts val="1600"/>
            </a:pPr>
            <a:r>
              <a:rPr lang="en-US" dirty="0"/>
              <a:t>The formal parameters are like placeholders; they formally indicate what type of data is expected to be sent for the method to use</a:t>
            </a:r>
          </a:p>
          <a:p>
            <a:pPr marL="1092200" lvl="2" indent="-285750">
              <a:buSzPts val="1600"/>
            </a:pPr>
            <a:r>
              <a:rPr lang="en-US" dirty="0"/>
              <a:t>Actual arguments</a:t>
            </a:r>
          </a:p>
          <a:p>
            <a:pPr marL="1549400" lvl="3" indent="-285750">
              <a:buSzPts val="1600"/>
            </a:pPr>
            <a:r>
              <a:rPr lang="en-US" dirty="0"/>
              <a:t>or parameters, appear in the call</a:t>
            </a:r>
          </a:p>
          <a:p>
            <a:pPr marL="1549400" lvl="3" indent="-285750">
              <a:buSzPts val="1600"/>
            </a:pPr>
            <a:r>
              <a:rPr lang="en-US" dirty="0"/>
              <a:t>Think of the actual argument as being the actual data that is sent to the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81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3619500"/>
            <a:ext cx="10807800" cy="18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 to method inside Main( ) method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Parameters - Sample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2E99D-B994-4B97-9FC9-CED081F3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74" y="1088460"/>
            <a:ext cx="8492651" cy="1695750"/>
          </a:xfrm>
          <a:prstGeom prst="rect">
            <a:avLst/>
          </a:prstGeom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888A8DA9-8252-4933-B5AB-BB17064BC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2" y="2744655"/>
            <a:ext cx="2501996" cy="874845"/>
          </a:xfrm>
          <a:prstGeom prst="wedgeEllipseCallout">
            <a:avLst>
              <a:gd name="adj1" fmla="val -101607"/>
              <a:gd name="adj2" fmla="val -150487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Two formal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666AA-C4C6-43F3-B92B-B6B790D5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4480858"/>
            <a:ext cx="7944959" cy="714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6F86A-5494-4092-8977-DA15587CADA7}"/>
              </a:ext>
            </a:extLst>
          </p:cNvPr>
          <p:cNvSpPr/>
          <p:nvPr/>
        </p:nvSpPr>
        <p:spPr>
          <a:xfrm>
            <a:off x="5053263" y="4812632"/>
            <a:ext cx="4973053" cy="32084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652FA85D-9C92-4694-8669-D2B9E45A1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443" y="5533533"/>
            <a:ext cx="2586789" cy="611585"/>
          </a:xfrm>
          <a:prstGeom prst="wedgeEllipseCallout">
            <a:avLst>
              <a:gd name="adj1" fmla="val 65375"/>
              <a:gd name="adj2" fmla="val -11186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Actual arguments</a:t>
            </a:r>
          </a:p>
        </p:txBody>
      </p:sp>
    </p:spTree>
    <p:extLst>
      <p:ext uri="{BB962C8B-B14F-4D97-AF65-F5344CB8AC3E}">
        <p14:creationId xmlns:p14="http://schemas.microsoft.com/office/powerpoint/2010/main" val="423172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Enclosed in curly braces </a:t>
            </a:r>
          </a:p>
          <a:p>
            <a:pPr marL="635000" lvl="1" indent="-285750">
              <a:buSzPts val="1600"/>
            </a:pPr>
            <a:r>
              <a:rPr lang="en-US" dirty="0"/>
              <a:t>Include statements ending in semicolons</a:t>
            </a:r>
          </a:p>
          <a:p>
            <a:pPr marL="1092200" lvl="2" indent="-285750">
              <a:buSzPts val="1600"/>
            </a:pPr>
            <a:r>
              <a:rPr lang="en-US" dirty="0"/>
              <a:t>Declare variables</a:t>
            </a:r>
          </a:p>
          <a:p>
            <a:pPr marL="1092200" lvl="2" indent="-285750">
              <a:buSzPts val="1600"/>
            </a:pPr>
            <a:r>
              <a:rPr lang="en-US" dirty="0"/>
              <a:t>Do arithmetic</a:t>
            </a:r>
          </a:p>
          <a:p>
            <a:pPr marL="1092200" lvl="2" indent="-285750">
              <a:buSzPts val="1600"/>
            </a:pPr>
            <a:r>
              <a:rPr lang="en-US" dirty="0"/>
              <a:t>Call other methods </a:t>
            </a:r>
          </a:p>
          <a:p>
            <a:pPr marL="635000" lvl="1" indent="-285750">
              <a:buSzPts val="1600"/>
            </a:pPr>
            <a:r>
              <a:rPr lang="en-US" dirty="0"/>
              <a:t>Value-returning methods must include return statement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Method Body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A28CE-B91B-4E79-9F92-E358E8D2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0" y="3349890"/>
            <a:ext cx="8172996" cy="24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Invoking a method means calling the method</a:t>
            </a:r>
          </a:p>
          <a:p>
            <a:pPr marL="635000" lvl="1" indent="-285750">
              <a:buSzPts val="1600"/>
            </a:pPr>
            <a:r>
              <a:rPr lang="en-US" dirty="0"/>
              <a:t>Call to method that returns no value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349250" lvl="1" indent="0">
              <a:buSzPts val="1600"/>
              <a:buNone/>
            </a:pPr>
            <a:r>
              <a:rPr lang="en-US" dirty="0"/>
              <a:t>	</a:t>
            </a:r>
          </a:p>
          <a:p>
            <a:pPr marL="635000" lvl="1" indent="-285750">
              <a:buSzPts val="1600"/>
            </a:pPr>
            <a:r>
              <a:rPr lang="en-US" dirty="0"/>
              <a:t>Qualifier </a:t>
            </a:r>
          </a:p>
          <a:p>
            <a:pPr marL="1092200" lvl="2" indent="-285750">
              <a:buSzPts val="1600"/>
            </a:pPr>
            <a:r>
              <a:rPr lang="en-US" dirty="0"/>
              <a:t>Square brackets indicate optional</a:t>
            </a:r>
          </a:p>
          <a:p>
            <a:pPr marL="1092200" lvl="2" indent="-285750">
              <a:buSzPts val="1600"/>
            </a:pPr>
            <a:r>
              <a:rPr lang="en-US" dirty="0"/>
              <a:t>class or object name</a:t>
            </a:r>
          </a:p>
          <a:p>
            <a:pPr marL="635000" lvl="1" indent="-285750">
              <a:buSzPts val="1600"/>
            </a:pPr>
            <a:r>
              <a:rPr lang="en-US" dirty="0"/>
              <a:t>Call to method does not include data type  </a:t>
            </a:r>
          </a:p>
          <a:p>
            <a:pPr marL="635000" lvl="1" indent="-285750">
              <a:buSzPts val="1600"/>
            </a:pPr>
            <a:r>
              <a:rPr lang="en-US" dirty="0"/>
              <a:t>Use </a:t>
            </a:r>
            <a:r>
              <a:rPr lang="en-US" dirty="0" err="1"/>
              <a:t>Intellisense</a:t>
            </a:r>
            <a:r>
              <a:rPr lang="en-US" dirty="0"/>
              <a:t> 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Calling Class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07BFA-E33E-48F0-8407-CCC51128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30" y="1902657"/>
            <a:ext cx="5468113" cy="495369"/>
          </a:xfrm>
          <a:prstGeom prst="rect">
            <a:avLst/>
          </a:prstGeom>
        </p:spPr>
      </p:pic>
      <p:pic>
        <p:nvPicPr>
          <p:cNvPr id="12" name="Picture 19" descr="Fig04">
            <a:extLst>
              <a:ext uri="{FF2B5EF4-FFF2-40B4-BE49-F238E27FC236}">
                <a16:creationId xmlns:a16="http://schemas.microsoft.com/office/drawing/2014/main" id="{DFDAB473-A8B1-47F0-8698-082386C2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16" y="4082309"/>
            <a:ext cx="6069195" cy="267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16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 key feature of the .NET Framework is the extensive class library.</a:t>
            </a:r>
          </a:p>
          <a:p>
            <a:pPr marL="635000" lvl="1" indent="-285750">
              <a:buSzPts val="1600"/>
            </a:pPr>
            <a:r>
              <a:rPr lang="en-US" dirty="0"/>
              <a:t>Within the library of classes, each class has a number of predefined methods.</a:t>
            </a:r>
          </a:p>
          <a:p>
            <a:pPr marL="635000" lvl="1" indent="-285750">
              <a:buSzPts val="1600"/>
            </a:pPr>
            <a:r>
              <a:rPr lang="en-US" dirty="0"/>
              <a:t>Console class</a:t>
            </a:r>
          </a:p>
          <a:p>
            <a:pPr marL="1092200" lvl="2" indent="-285750">
              <a:buSzPts val="1600"/>
            </a:pPr>
            <a:r>
              <a:rPr lang="en-US" dirty="0"/>
              <a:t>Overloaded methods</a:t>
            </a:r>
          </a:p>
          <a:p>
            <a:pPr marL="1092200" lvl="2" indent="-285750">
              <a:buSzPts val="1600"/>
            </a:pPr>
            <a:r>
              <a:rPr lang="en-US" dirty="0"/>
              <a:t>Write( )</a:t>
            </a:r>
          </a:p>
          <a:p>
            <a:pPr marL="1092200" lvl="2" indent="-285750">
              <a:buSzPts val="1600"/>
            </a:pPr>
            <a:r>
              <a:rPr lang="en-US" dirty="0"/>
              <a:t>WriteLine( ) </a:t>
            </a:r>
          </a:p>
          <a:p>
            <a:pPr marL="1092200" lvl="2" indent="-285750">
              <a:buSzPts val="1600"/>
            </a:pPr>
            <a:r>
              <a:rPr lang="en-US" dirty="0"/>
              <a:t>Read( )</a:t>
            </a:r>
          </a:p>
          <a:p>
            <a:pPr marL="1549400" lvl="3" indent="-285750">
              <a:buSzPts val="1600"/>
            </a:pPr>
            <a:r>
              <a:rPr lang="en-US" dirty="0"/>
              <a:t>Not overloaded</a:t>
            </a:r>
          </a:p>
          <a:p>
            <a:pPr marL="1549400" lvl="3" indent="-285750">
              <a:buSzPts val="1600"/>
            </a:pPr>
            <a:r>
              <a:rPr lang="en-US" dirty="0"/>
              <a:t>Returns an integer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Predefined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9" descr="Fig04">
            <a:extLst>
              <a:ext uri="{FF2B5EF4-FFF2-40B4-BE49-F238E27FC236}">
                <a16:creationId xmlns:a16="http://schemas.microsoft.com/office/drawing/2014/main" id="{68591604-A42A-48D6-BDA2-4462B07D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6" y="2636408"/>
            <a:ext cx="6374862" cy="29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22">
            <a:extLst>
              <a:ext uri="{FF2B5EF4-FFF2-40B4-BE49-F238E27FC236}">
                <a16:creationId xmlns:a16="http://schemas.microsoft.com/office/drawing/2014/main" id="{54F02807-FD55-46C0-8C43-FB85154EB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957" y="1576133"/>
            <a:ext cx="2644812" cy="865872"/>
          </a:xfrm>
          <a:prstGeom prst="wedgeEllipseCallout">
            <a:avLst>
              <a:gd name="adj1" fmla="val -118916"/>
              <a:gd name="adj2" fmla="val 93208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400" dirty="0"/>
              <a:t>After typing the dot, list of members pops up</a:t>
            </a:r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0A0C501E-CCC6-409B-9ED3-E99D3202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9" y="5417013"/>
            <a:ext cx="3200400" cy="762000"/>
          </a:xfrm>
          <a:prstGeom prst="wedgeEllipseCallout">
            <a:avLst>
              <a:gd name="adj1" fmla="val 53673"/>
              <a:gd name="adj2" fmla="val -131996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Method signature(s)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117219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Predefined static method</a:t>
            </a:r>
          </a:p>
          <a:p>
            <a:pPr marL="635000" lvl="1" indent="-285750">
              <a:buSzPts val="1600"/>
            </a:pPr>
            <a:r>
              <a:rPr lang="en-US" dirty="0"/>
              <a:t>All numeric types have a Parse( ) method </a:t>
            </a:r>
          </a:p>
          <a:p>
            <a:pPr marL="1092200" lvl="2" indent="-285750">
              <a:buSzPts val="1600"/>
            </a:pPr>
            <a:r>
              <a:rPr lang="en-US" dirty="0" err="1"/>
              <a:t>double.Parse</a:t>
            </a:r>
            <a:r>
              <a:rPr lang="en-US" dirty="0"/>
              <a:t>(“string number”)  </a:t>
            </a:r>
          </a:p>
          <a:p>
            <a:pPr marL="1092200" lvl="2" indent="-285750">
              <a:buSzPts val="1600"/>
            </a:pPr>
            <a:r>
              <a:rPr lang="en-US" dirty="0" err="1"/>
              <a:t>int.Parse</a:t>
            </a:r>
            <a:r>
              <a:rPr lang="en-US" dirty="0"/>
              <a:t>(“string number”) </a:t>
            </a:r>
          </a:p>
          <a:p>
            <a:pPr marL="1092200" lvl="2" indent="-285750">
              <a:buSzPts val="1600"/>
            </a:pPr>
            <a:r>
              <a:rPr lang="en-US" dirty="0" err="1"/>
              <a:t>char.Parse</a:t>
            </a:r>
            <a:r>
              <a:rPr lang="en-US" dirty="0"/>
              <a:t>(“string number”) </a:t>
            </a:r>
          </a:p>
          <a:p>
            <a:pPr marL="1092200" lvl="2" indent="-285750">
              <a:buSzPts val="1600"/>
            </a:pPr>
            <a:r>
              <a:rPr lang="en-US" dirty="0" err="1"/>
              <a:t>bool.Parse</a:t>
            </a:r>
            <a:r>
              <a:rPr lang="en-US" dirty="0"/>
              <a:t>(“string number”) </a:t>
            </a:r>
          </a:p>
          <a:p>
            <a:pPr marL="635000" lvl="1" indent="-285750">
              <a:buSzPts val="1600"/>
            </a:pPr>
            <a:r>
              <a:rPr lang="en-US" dirty="0"/>
              <a:t>Expects string argument</a:t>
            </a:r>
          </a:p>
          <a:p>
            <a:pPr marL="1092200" lvl="2" indent="-285750">
              <a:buSzPts val="1600"/>
            </a:pPr>
            <a:r>
              <a:rPr lang="en-US" dirty="0"/>
              <a:t>Argument must be a number – string format</a:t>
            </a:r>
          </a:p>
          <a:p>
            <a:pPr marL="635000" lvl="1" indent="-285750">
              <a:buSzPts val="1600"/>
            </a:pPr>
            <a:r>
              <a:rPr lang="en-US" dirty="0"/>
              <a:t>Returns the number (or char or bool)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 Parse( )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1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More than one way to convert from one base type to another </a:t>
            </a:r>
          </a:p>
          <a:p>
            <a:pPr marL="1092200" lvl="2" indent="-285750">
              <a:buSzPts val="1600"/>
            </a:pPr>
            <a:r>
              <a:rPr lang="en-US" dirty="0"/>
              <a:t>System namespace — Convert class — static methods</a:t>
            </a:r>
          </a:p>
          <a:p>
            <a:pPr marL="1092200" lvl="2" indent="-285750">
              <a:buSzPts val="1600"/>
            </a:pPr>
            <a:r>
              <a:rPr lang="en-US" dirty="0" err="1"/>
              <a:t>Convert.ToDouble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Convert.ToDecimal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/>
              <a:t>Convert.ToInt32( )</a:t>
            </a:r>
          </a:p>
          <a:p>
            <a:pPr marL="1092200" lvl="2" indent="-285750">
              <a:buSzPts val="1600"/>
            </a:pPr>
            <a:r>
              <a:rPr lang="en-US" dirty="0" err="1"/>
              <a:t>Convert.ToBoolean</a:t>
            </a:r>
            <a:r>
              <a:rPr lang="en-US" dirty="0"/>
              <a:t>( ) </a:t>
            </a:r>
          </a:p>
          <a:p>
            <a:pPr marL="1092200" lvl="2" indent="-285750">
              <a:buSzPts val="1600"/>
            </a:pPr>
            <a:r>
              <a:rPr lang="en-US" dirty="0" err="1"/>
              <a:t>Convert.ToChar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int </a:t>
            </a:r>
            <a:r>
              <a:rPr lang="en-US" dirty="0" err="1"/>
              <a:t>newValue</a:t>
            </a:r>
            <a:r>
              <a:rPr lang="en-US" dirty="0"/>
              <a:t> = Convert.ToInt32(</a:t>
            </a:r>
            <a:r>
              <a:rPr lang="en-US" dirty="0" err="1"/>
              <a:t>stringValue</a:t>
            </a:r>
            <a:r>
              <a:rPr lang="en-US" dirty="0"/>
              <a:t>);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Convert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the components of a method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Call class methods with and without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predefined methods in the Console and Math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your own value and nonvalue-returning class methods (with and without parameters)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different methods and properties used for object-oriented development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your own instance methods to include constructors, mutators, and accessors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Call instance methods including constructors, mutators, and accessors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Distinguish between value, ref, and out parameter types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Work through a programming example that illustrates the chapter’s concepts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There are many classes containing member methods that make up the .NET FCL.</a:t>
            </a:r>
          </a:p>
          <a:p>
            <a:pPr marL="635000" lvl="1" indent="-285750">
              <a:buSzPts val="1600"/>
            </a:pPr>
            <a:r>
              <a:rPr lang="en-US" dirty="0"/>
              <a:t>The syntax for defining a method </a:t>
            </a:r>
            <a:r>
              <a:rPr lang="en-US" dirty="0" err="1"/>
              <a:t>follows.The</a:t>
            </a:r>
            <a:r>
              <a:rPr lang="en-US" dirty="0"/>
              <a:t> square brackets used with the modifier indicate an optional entry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User-defined methods in C# can be classified into two categories:</a:t>
            </a:r>
          </a:p>
          <a:p>
            <a:pPr marL="1092200" lvl="2" indent="-285750">
              <a:buSzPts val="1600"/>
            </a:pPr>
            <a:r>
              <a:rPr lang="en-US" dirty="0"/>
              <a:t>Methods that do not return a value, called </a:t>
            </a:r>
            <a:r>
              <a:rPr lang="en-US" b="1" dirty="0"/>
              <a:t>void methods</a:t>
            </a:r>
          </a:p>
          <a:p>
            <a:pPr marL="1092200" lvl="2" indent="-285750">
              <a:buSzPts val="1600"/>
            </a:pPr>
            <a:r>
              <a:rPr lang="en-US" dirty="0"/>
              <a:t>Methods that do return a value, called </a:t>
            </a:r>
            <a:r>
              <a:rPr lang="en-US" b="1" dirty="0"/>
              <a:t>value-returning methods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Class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60B30-BCC6-4FC5-AA9C-7BCDD0E3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94" y="2221489"/>
            <a:ext cx="832601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Has a return type other than void </a:t>
            </a:r>
          </a:p>
          <a:p>
            <a:pPr marL="635000" lvl="1" indent="-285750">
              <a:buSzPts val="1600"/>
            </a:pPr>
            <a:r>
              <a:rPr lang="en-US" dirty="0"/>
              <a:t>Must have a return statement </a:t>
            </a:r>
          </a:p>
          <a:p>
            <a:pPr marL="1092200" lvl="2" indent="-285750">
              <a:buSzPts val="1600"/>
            </a:pPr>
            <a:r>
              <a:rPr lang="en-US" dirty="0"/>
              <a:t>Compatible value </a:t>
            </a:r>
          </a:p>
          <a:p>
            <a:pPr marL="635000" lvl="1" indent="-285750">
              <a:buSzPts val="1600"/>
            </a:pPr>
            <a:r>
              <a:rPr lang="en-US" dirty="0"/>
              <a:t>Zero, one, or more data items may be passed as arguments </a:t>
            </a:r>
          </a:p>
          <a:p>
            <a:pPr marL="635000" lvl="1" indent="-285750">
              <a:buSzPts val="1600"/>
            </a:pPr>
            <a:r>
              <a:rPr lang="en-US" dirty="0"/>
              <a:t>Calls can be placed:</a:t>
            </a:r>
          </a:p>
          <a:p>
            <a:pPr marL="1092200" lvl="2" indent="-285750">
              <a:buSzPts val="1600"/>
            </a:pPr>
            <a:r>
              <a:rPr lang="en-US" dirty="0"/>
              <a:t>In assignment statements</a:t>
            </a:r>
          </a:p>
          <a:p>
            <a:pPr marL="1092200" lvl="2" indent="-285750">
              <a:buSzPts val="1600"/>
            </a:pPr>
            <a:r>
              <a:rPr lang="en-US" dirty="0"/>
              <a:t>In output statements</a:t>
            </a:r>
          </a:p>
          <a:p>
            <a:pPr marL="1092200" lvl="2" indent="-285750">
              <a:buSzPts val="1600"/>
            </a:pPr>
            <a:r>
              <a:rPr lang="en-US" dirty="0"/>
              <a:t>In arithmetic expressions</a:t>
            </a:r>
          </a:p>
          <a:p>
            <a:pPr marL="1092200" lvl="2" indent="-285750">
              <a:buSzPts val="1600"/>
            </a:pPr>
            <a:r>
              <a:rPr lang="en-US" dirty="0"/>
              <a:t>Or anywhere a value can be used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Value-Returning Method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1E186-513E-41A8-9734-5C9C76E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14" y="2765948"/>
            <a:ext cx="6194388" cy="3068248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C40A1C17-6928-4E28-8C01-6029147C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900" y="1254389"/>
            <a:ext cx="2115837" cy="820677"/>
          </a:xfrm>
          <a:prstGeom prst="wedgeEllipseCallout">
            <a:avLst>
              <a:gd name="adj1" fmla="val -62625"/>
              <a:gd name="adj2" fmla="val 138444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/>
              <a:t>Return type</a:t>
            </a:r>
            <a:r>
              <a:rPr lang="en-US" altLang="en-US" sz="1600">
                <a:cs typeface="Times New Roman" panose="02020603050405020304" pitchFamily="18" charset="0"/>
              </a:rPr>
              <a:t>→ double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95F3809-CE7D-4A6E-84B0-056716739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210" y="5108310"/>
            <a:ext cx="1676400" cy="990600"/>
          </a:xfrm>
          <a:prstGeom prst="wedgeEllipseCallout">
            <a:avLst>
              <a:gd name="adj1" fmla="val 116922"/>
              <a:gd name="adj2" fmla="val -1312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/>
              <a:t>double returned</a:t>
            </a:r>
          </a:p>
        </p:txBody>
      </p:sp>
    </p:spTree>
    <p:extLst>
      <p:ext uri="{BB962C8B-B14F-4D97-AF65-F5344CB8AC3E}">
        <p14:creationId xmlns:p14="http://schemas.microsoft.com/office/powerpoint/2010/main" val="84908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1E41B-6EF1-4CF1-812A-9025756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81" y="5555484"/>
            <a:ext cx="3219899" cy="362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3CCAAD-2180-4AEA-9C4D-E328FE408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36" y="2269358"/>
            <a:ext cx="8259328" cy="2981741"/>
          </a:xfrm>
          <a:prstGeom prst="rect">
            <a:avLst/>
          </a:prstGeom>
        </p:spPr>
      </p:pic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void methods are the simplest to write. </a:t>
            </a:r>
          </a:p>
          <a:p>
            <a:pPr marL="635000" lvl="1" indent="-285750">
              <a:buSzPts val="1600"/>
            </a:pPr>
            <a:r>
              <a:rPr lang="en-US" dirty="0"/>
              <a:t>No return statement is needed in the body of the method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A call to this method looks like: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Void Method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40A1C17-6928-4E28-8C01-6029147C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9" y="3036809"/>
            <a:ext cx="2115837" cy="626162"/>
          </a:xfrm>
          <a:prstGeom prst="wedgeEllipseCallout">
            <a:avLst>
              <a:gd name="adj1" fmla="val 91288"/>
              <a:gd name="adj2" fmla="val -115191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class method</a:t>
            </a:r>
          </a:p>
        </p:txBody>
      </p:sp>
    </p:spTree>
    <p:extLst>
      <p:ext uri="{BB962C8B-B14F-4D97-AF65-F5344CB8AC3E}">
        <p14:creationId xmlns:p14="http://schemas.microsoft.com/office/powerpoint/2010/main" val="302590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Object Concept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0731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C# is an object-oriented language. </a:t>
            </a:r>
          </a:p>
          <a:p>
            <a:pPr marL="635000" lvl="1" indent="-285750">
              <a:buSzPts val="1600"/>
            </a:pPr>
            <a:r>
              <a:rPr lang="en-US" dirty="0"/>
              <a:t>All the code that you wrote for your applications has been placed in a class</a:t>
            </a:r>
          </a:p>
          <a:p>
            <a:pPr marL="635000" lvl="1" indent="-285750">
              <a:buSzPts val="1600"/>
            </a:pPr>
            <a:r>
              <a:rPr lang="en-US" dirty="0"/>
              <a:t>Class</a:t>
            </a:r>
          </a:p>
          <a:p>
            <a:pPr marL="635000" lvl="1" indent="-285750">
              <a:buSzPts val="1600"/>
            </a:pPr>
            <a:r>
              <a:rPr lang="en-US" dirty="0"/>
              <a:t>Entity</a:t>
            </a:r>
          </a:p>
          <a:p>
            <a:pPr marL="635000" lvl="1" indent="-285750">
              <a:buSzPts val="1600"/>
            </a:pPr>
            <a:r>
              <a:rPr lang="en-US" dirty="0"/>
              <a:t>Abstraction</a:t>
            </a:r>
          </a:p>
          <a:p>
            <a:pPr marL="1092200" lvl="2" indent="-285750">
              <a:buSzPts val="1600"/>
            </a:pPr>
            <a:r>
              <a:rPr lang="en-US" dirty="0"/>
              <a:t>Attributes (data)</a:t>
            </a:r>
          </a:p>
          <a:p>
            <a:pPr marL="1092200" lvl="2" indent="-285750">
              <a:buSzPts val="1600"/>
            </a:pPr>
            <a:r>
              <a:rPr lang="en-US" dirty="0"/>
              <a:t>Behaviors (processes on the data)</a:t>
            </a:r>
          </a:p>
          <a:p>
            <a:pPr marL="635000" lvl="1" indent="-285750">
              <a:buSzPts val="1600"/>
            </a:pPr>
            <a:r>
              <a:rPr lang="en-US" dirty="0"/>
              <a:t>Private member data (fields)</a:t>
            </a:r>
          </a:p>
          <a:p>
            <a:pPr marL="1092200" lvl="2" indent="-285750">
              <a:buSzPts val="1600"/>
            </a:pPr>
            <a:r>
              <a:rPr lang="en-US" dirty="0"/>
              <a:t>Public method members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The Object Concept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46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Do not use static keyword</a:t>
            </a:r>
          </a:p>
          <a:p>
            <a:pPr marL="1092200" lvl="2" indent="-285750">
              <a:buSzPts val="1600"/>
            </a:pPr>
            <a:r>
              <a:rPr lang="en-US" dirty="0"/>
              <a:t>Static – class method</a:t>
            </a:r>
          </a:p>
          <a:p>
            <a:pPr marL="1092200" lvl="2" indent="-285750">
              <a:buSzPts val="1600"/>
            </a:pPr>
            <a:r>
              <a:rPr lang="en-US" dirty="0"/>
              <a:t>To call an instance method, however, an object must be instantiated and associated with the method.</a:t>
            </a:r>
          </a:p>
          <a:p>
            <a:pPr marL="635000" lvl="1" indent="-285750">
              <a:buSzPts val="1600"/>
            </a:pPr>
            <a:r>
              <a:rPr lang="en-US" dirty="0"/>
              <a:t>Constructor</a:t>
            </a:r>
          </a:p>
          <a:p>
            <a:pPr marL="1092200" lvl="2" indent="-285750">
              <a:buSzPts val="1600"/>
            </a:pPr>
            <a:r>
              <a:rPr lang="en-US" dirty="0"/>
              <a:t>are special types of methods used to create objects. </a:t>
            </a:r>
          </a:p>
          <a:p>
            <a:pPr marL="1092200" lvl="2" indent="-285750">
              <a:buSzPts val="1600"/>
            </a:pPr>
            <a:r>
              <a:rPr lang="en-US" dirty="0"/>
              <a:t>Do not return a value </a:t>
            </a:r>
          </a:p>
          <a:p>
            <a:pPr marL="1092200" lvl="2" indent="-285750">
              <a:buSzPts val="1600"/>
            </a:pPr>
            <a:r>
              <a:rPr lang="en-US" dirty="0"/>
              <a:t>void is not included </a:t>
            </a:r>
          </a:p>
          <a:p>
            <a:pPr marL="1092200" lvl="2" indent="-285750">
              <a:buSzPts val="1600"/>
            </a:pPr>
            <a:r>
              <a:rPr lang="en-US" dirty="0"/>
              <a:t>Same identifier as the class name </a:t>
            </a:r>
          </a:p>
          <a:p>
            <a:pPr marL="1092200" lvl="2" indent="-285750">
              <a:buSzPts val="1600"/>
            </a:pPr>
            <a:r>
              <a:rPr lang="en-US" dirty="0"/>
              <a:t>Overloaded methods</a:t>
            </a:r>
          </a:p>
          <a:p>
            <a:pPr marL="1092200" lvl="2" indent="-285750">
              <a:buSzPts val="1600"/>
            </a:pPr>
            <a:r>
              <a:rPr lang="en-US" dirty="0"/>
              <a:t>Default constructor</a:t>
            </a:r>
          </a:p>
          <a:p>
            <a:pPr marL="1092200" lvl="2" indent="-285750">
              <a:buSzPts val="1600"/>
            </a:pPr>
            <a:r>
              <a:rPr lang="en-US" dirty="0"/>
              <a:t>No arguments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Instance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0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Accessor (getter)</a:t>
            </a:r>
          </a:p>
          <a:p>
            <a:pPr marL="1092200" lvl="2" indent="-285750">
              <a:buSzPts val="1600"/>
            </a:pPr>
            <a:r>
              <a:rPr lang="en-US" dirty="0"/>
              <a:t>Returns the current value </a:t>
            </a:r>
          </a:p>
          <a:p>
            <a:pPr marL="1092200" lvl="2" indent="-285750">
              <a:buSzPts val="1600"/>
            </a:pPr>
            <a:r>
              <a:rPr lang="en-US" dirty="0"/>
              <a:t>Standard naming convention → prefix with “get”</a:t>
            </a:r>
          </a:p>
          <a:p>
            <a:pPr marL="1092200" lvl="2" indent="-285750">
              <a:buSzPts val="1600"/>
            </a:pPr>
            <a:r>
              <a:rPr lang="en-US" dirty="0"/>
              <a:t>Accessor for </a:t>
            </a:r>
            <a:r>
              <a:rPr lang="en-US" dirty="0" err="1"/>
              <a:t>noOfSquareYards</a:t>
            </a:r>
            <a:r>
              <a:rPr lang="en-US" dirty="0"/>
              <a:t> is </a:t>
            </a:r>
            <a:r>
              <a:rPr lang="en-US" dirty="0" err="1"/>
              <a:t>GetNoOfSquareYards</a:t>
            </a:r>
            <a:r>
              <a:rPr lang="en-US" dirty="0"/>
              <a:t>( )</a:t>
            </a:r>
          </a:p>
          <a:p>
            <a:pPr marL="635000" lvl="1" indent="-285750">
              <a:buSzPts val="1600"/>
            </a:pPr>
            <a:r>
              <a:rPr lang="en-US" dirty="0"/>
              <a:t>Mutators (setters) </a:t>
            </a:r>
          </a:p>
          <a:p>
            <a:pPr marL="1092200" lvl="2" indent="-285750">
              <a:buSzPts val="1600"/>
            </a:pPr>
            <a:r>
              <a:rPr lang="en-US" dirty="0"/>
              <a:t>Normally includes one parameter </a:t>
            </a:r>
          </a:p>
          <a:p>
            <a:pPr marL="1092200" lvl="2" indent="-285750">
              <a:buSzPts val="1600"/>
            </a:pPr>
            <a:r>
              <a:rPr lang="en-US" dirty="0"/>
              <a:t>Method body → single assignment statement </a:t>
            </a:r>
          </a:p>
          <a:p>
            <a:pPr marL="1092200" lvl="2" indent="-285750">
              <a:buSzPts val="1600"/>
            </a:pPr>
            <a:r>
              <a:rPr lang="en-US" dirty="0"/>
              <a:t>Standard naming convention → prefix  with ”Set”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Instance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1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Calling the Constructor</a:t>
            </a:r>
          </a:p>
          <a:p>
            <a:pPr marL="1092200" lvl="2" indent="-285750">
              <a:buSzPts val="1600"/>
            </a:pPr>
            <a:r>
              <a:rPr lang="en-US" dirty="0"/>
              <a:t>Normally, the first method called is the </a:t>
            </a:r>
            <a:r>
              <a:rPr lang="en-US" dirty="0" err="1"/>
              <a:t>constructor.This</a:t>
            </a:r>
            <a:r>
              <a:rPr lang="en-US" dirty="0"/>
              <a:t> is the method that actually creates an object instance of the class.</a:t>
            </a:r>
          </a:p>
          <a:p>
            <a:pPr marL="1092200" lvl="2" indent="-285750">
              <a:buSzPts val="1600"/>
            </a:pPr>
            <a:r>
              <a:rPr lang="en-US" dirty="0"/>
              <a:t>The syntax for this is:</a:t>
            </a:r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r>
              <a:rPr lang="en-US" dirty="0"/>
              <a:t>The keyword </a:t>
            </a:r>
            <a:r>
              <a:rPr lang="en-US" b="1" dirty="0"/>
              <a:t>new</a:t>
            </a:r>
            <a:r>
              <a:rPr lang="en-US" dirty="0"/>
              <a:t> is used as an operator to call constructor methods.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Calling Instance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D420-0F4B-46C2-B7A6-67D34888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82" y="2640997"/>
            <a:ext cx="775443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 by value</a:t>
            </a:r>
          </a:p>
          <a:p>
            <a:pPr marL="1092200" lvl="2" indent="-285750">
              <a:buSzPts val="1600"/>
            </a:pPr>
            <a:r>
              <a:rPr lang="en-US" dirty="0"/>
              <a:t>Copy of the original value is made </a:t>
            </a:r>
          </a:p>
          <a:p>
            <a:pPr marL="635000" lvl="1" indent="-285750">
              <a:buSzPts val="1600"/>
            </a:pPr>
            <a:r>
              <a:rPr lang="en-US" dirty="0"/>
              <a:t>Other types of parameters</a:t>
            </a:r>
          </a:p>
          <a:p>
            <a:pPr marL="1092200" lvl="2" indent="-285750">
              <a:buSzPts val="1600"/>
            </a:pPr>
            <a:r>
              <a:rPr lang="en-US" dirty="0"/>
              <a:t>ref</a:t>
            </a:r>
          </a:p>
          <a:p>
            <a:pPr marL="1092200" lvl="2" indent="-285750">
              <a:buSzPts val="1600"/>
            </a:pPr>
            <a:r>
              <a:rPr lang="en-US" dirty="0"/>
              <a:t>out</a:t>
            </a:r>
          </a:p>
          <a:p>
            <a:pPr marL="1092200" lvl="2" indent="-285750">
              <a:buSzPts val="1600"/>
            </a:pPr>
            <a:r>
              <a:rPr lang="en-US" dirty="0"/>
              <a:t>params </a:t>
            </a:r>
          </a:p>
          <a:p>
            <a:pPr marL="1549400" lvl="3" indent="-285750">
              <a:buSzPts val="1600"/>
            </a:pPr>
            <a:r>
              <a:rPr lang="en-US" dirty="0"/>
              <a:t>ref and out cause a method to refer to the same variable that was passed into the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5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4772B-0E90-4073-B3BD-DBF96A05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79" y="2517385"/>
            <a:ext cx="6005272" cy="4005707"/>
          </a:xfrm>
          <a:prstGeom prst="rect">
            <a:avLst/>
          </a:prstGeom>
        </p:spPr>
      </p:pic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 value types are often called the fundamental data types or primitive data types of the language.</a:t>
            </a:r>
          </a:p>
          <a:p>
            <a:pPr marL="635000" lvl="1" indent="-285750">
              <a:buSzPts val="1600"/>
            </a:pPr>
            <a:r>
              <a:rPr lang="en-US" dirty="0"/>
              <a:t>They are the common types needed by most applications. </a:t>
            </a:r>
          </a:p>
          <a:p>
            <a:pPr marL="635000" lvl="1" indent="-285750">
              <a:buSzPts val="1600"/>
            </a:pPr>
            <a:r>
              <a:rPr lang="en-US" dirty="0"/>
              <a:t>In C#, these fundamental types are further subdivided into the following categories:</a:t>
            </a:r>
          </a:p>
          <a:p>
            <a:pPr marL="1092200" lvl="2" indent="-285750">
              <a:buSzPts val="1600"/>
            </a:pPr>
            <a:r>
              <a:rPr lang="en-US" dirty="0"/>
              <a:t>Struct types</a:t>
            </a:r>
          </a:p>
          <a:p>
            <a:pPr marL="1092200" lvl="2" indent="-285750">
              <a:buSzPts val="1600"/>
            </a:pPr>
            <a:r>
              <a:rPr lang="en-US" dirty="0"/>
              <a:t>Enumerated types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2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6" y="2366197"/>
            <a:ext cx="5695268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Methods and Behaviors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044328" y="6006613"/>
            <a:ext cx="3633839" cy="43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 algn="ctr">
              <a:buSzPts val="1600"/>
              <a:buNone/>
            </a:pPr>
            <a:r>
              <a:rPr lang="en-US" dirty="0"/>
              <a:t>Call by reference versus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4" descr="Fig04">
            <a:extLst>
              <a:ext uri="{FF2B5EF4-FFF2-40B4-BE49-F238E27FC236}">
                <a16:creationId xmlns:a16="http://schemas.microsoft.com/office/drawing/2014/main" id="{295478B9-923E-4E93-9110-2CDBCE2A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93" y="961650"/>
            <a:ext cx="5565108" cy="493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27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Methods defined inside classes </a:t>
            </a:r>
          </a:p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Group program statements</a:t>
            </a:r>
          </a:p>
          <a:p>
            <a:pPr marL="1092200" lvl="2" indent="-285750">
              <a:buSzPts val="1600"/>
            </a:pPr>
            <a:r>
              <a:rPr lang="en-US" dirty="0"/>
              <a:t>Based on functionality </a:t>
            </a:r>
          </a:p>
          <a:p>
            <a:pPr marL="1092200" lvl="2" indent="-285750">
              <a:buSzPts val="1600"/>
            </a:pPr>
            <a:r>
              <a:rPr lang="en-US" dirty="0"/>
              <a:t>Called one or more times </a:t>
            </a:r>
          </a:p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All programs consist of at least one method </a:t>
            </a:r>
          </a:p>
          <a:p>
            <a:pPr marL="1092200" lvl="2" indent="-285750">
              <a:buSzPts val="1600"/>
            </a:pPr>
            <a:r>
              <a:rPr lang="en-US" dirty="0"/>
              <a:t>Main( ) </a:t>
            </a:r>
          </a:p>
          <a:p>
            <a:pPr marL="1092200" lvl="2" indent="-285750">
              <a:buSzPts val="1600"/>
            </a:pPr>
            <a:r>
              <a:rPr lang="en-US" dirty="0"/>
              <a:t>User-defined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Fig04">
            <a:extLst>
              <a:ext uri="{FF2B5EF4-FFF2-40B4-BE49-F238E27FC236}">
                <a16:creationId xmlns:a16="http://schemas.microsoft.com/office/drawing/2014/main" id="{49D08A3C-FCED-43C1-8954-9172A42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88" y="684137"/>
            <a:ext cx="6813867" cy="508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EDB4A40-76AF-44D1-BEB4-B41725B28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88" y="5720952"/>
            <a:ext cx="18694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 dirty="0"/>
              <a:t>Method components</a:t>
            </a:r>
          </a:p>
        </p:txBody>
      </p:sp>
    </p:spTree>
    <p:extLst>
      <p:ext uri="{BB962C8B-B14F-4D97-AF65-F5344CB8AC3E}">
        <p14:creationId xmlns:p14="http://schemas.microsoft.com/office/powerpoint/2010/main" val="177016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 – Sample Code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9D379-B042-489C-A08E-2527A24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77" y="1523682"/>
            <a:ext cx="7368246" cy="4632155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4D4AEA5-F955-459B-8CCE-9BB963B21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526" y="2664090"/>
            <a:ext cx="3429000" cy="685800"/>
          </a:xfrm>
          <a:prstGeom prst="wedgeEllipseCallout">
            <a:avLst>
              <a:gd name="adj1" fmla="val -77500"/>
              <a:gd name="adj2" fmla="val 6713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dirty="0"/>
              <a:t>Required method</a:t>
            </a:r>
          </a:p>
        </p:txBody>
      </p:sp>
    </p:spTree>
    <p:extLst>
      <p:ext uri="{BB962C8B-B14F-4D97-AF65-F5344CB8AC3E}">
        <p14:creationId xmlns:p14="http://schemas.microsoft.com/office/powerpoint/2010/main" val="71866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Appear in method headings </a:t>
            </a:r>
          </a:p>
          <a:p>
            <a:pPr marL="635000" lvl="1" indent="-285750">
              <a:buSzPts val="1600"/>
            </a:pPr>
            <a:r>
              <a:rPr lang="en-US" dirty="0"/>
              <a:t>Appear in the declaration heading for classes and other class members </a:t>
            </a:r>
          </a:p>
          <a:p>
            <a:pPr marL="635000" lvl="1" indent="-285750">
              <a:buSzPts val="1600"/>
            </a:pPr>
            <a:r>
              <a:rPr lang="en-US" dirty="0"/>
              <a:t>Indicate how it can be accessed </a:t>
            </a:r>
          </a:p>
          <a:p>
            <a:pPr marL="635000" lvl="1" indent="-285750">
              <a:buSzPts val="1600"/>
            </a:pPr>
            <a:r>
              <a:rPr lang="en-US" dirty="0"/>
              <a:t>Types of modifiers</a:t>
            </a:r>
          </a:p>
          <a:p>
            <a:pPr marL="1092200" lvl="2" indent="-285750">
              <a:buSzPts val="1600"/>
            </a:pPr>
            <a:r>
              <a:rPr lang="en-US" dirty="0"/>
              <a:t>Static</a:t>
            </a:r>
          </a:p>
          <a:p>
            <a:pPr marL="1092200" lvl="2" indent="-285750">
              <a:buSzPts val="1600"/>
            </a:pPr>
            <a:r>
              <a:rPr lang="en-US" dirty="0"/>
              <a:t>Access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Indicates member belongs to the type itself rather than to a specific object of a class </a:t>
            </a:r>
          </a:p>
          <a:p>
            <a:pPr marL="635000" lvl="1" indent="-285750">
              <a:buSzPts val="1600"/>
            </a:pPr>
            <a:r>
              <a:rPr lang="en-US" dirty="0"/>
              <a:t>Main( ) must include static in heading</a:t>
            </a:r>
          </a:p>
          <a:p>
            <a:pPr marL="635000" lvl="1" indent="-285750">
              <a:buSzPts val="1600"/>
            </a:pPr>
            <a:r>
              <a:rPr lang="en-US" dirty="0"/>
              <a:t>Members of the Math class are static</a:t>
            </a:r>
          </a:p>
          <a:p>
            <a:pPr marL="1092200" lvl="2" indent="-285750">
              <a:buSzPts val="1600"/>
            </a:pPr>
            <a:r>
              <a:rPr lang="en-US" dirty="0"/>
              <a:t>public static double Pow(double, double)</a:t>
            </a:r>
          </a:p>
          <a:p>
            <a:pPr marL="1092200" lvl="2" indent="-285750">
              <a:buSzPts val="1600"/>
            </a:pPr>
            <a:r>
              <a:rPr lang="en-US" b="1" dirty="0"/>
              <a:t>Static</a:t>
            </a:r>
            <a:r>
              <a:rPr lang="en-US" dirty="0"/>
              <a:t> is used in this context to indicate that a method belongs to the type itself rather than to</a:t>
            </a:r>
          </a:p>
          <a:p>
            <a:pPr marL="1092200" lvl="2" indent="-285750">
              <a:buSzPts val="1600"/>
            </a:pPr>
            <a:r>
              <a:rPr lang="en-US" dirty="0"/>
              <a:t>a specific object of a class</a:t>
            </a:r>
          </a:p>
          <a:p>
            <a:pPr marL="1092200" lvl="2" indent="-285750">
              <a:buSzPts val="1600"/>
            </a:pPr>
            <a:r>
              <a:rPr lang="en-US" dirty="0"/>
              <a:t>This means that it is not necessary to instantiate an object of the class to use the method member.</a:t>
            </a:r>
          </a:p>
          <a:p>
            <a:pPr marL="635000" lvl="1" indent="-285750">
              <a:buSzPts val="1600"/>
            </a:pPr>
            <a:r>
              <a:rPr lang="en-US" dirty="0"/>
              <a:t>Methods that use the static modifier are called class methods </a:t>
            </a:r>
          </a:p>
          <a:p>
            <a:pPr marL="1092200" lvl="2" indent="-285750">
              <a:buSzPts val="1600"/>
            </a:pPr>
            <a:r>
              <a:rPr lang="en-US" dirty="0"/>
              <a:t>Instance methods require an object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Static 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4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Another type of modifier is an </a:t>
            </a:r>
            <a:r>
              <a:rPr lang="en-US" b="1" dirty="0"/>
              <a:t>access</a:t>
            </a:r>
            <a:r>
              <a:rPr lang="en-US" dirty="0"/>
              <a:t> </a:t>
            </a:r>
            <a:r>
              <a:rPr lang="en-US" b="1" dirty="0"/>
              <a:t>modifier</a:t>
            </a:r>
            <a:r>
              <a:rPr lang="en-US" dirty="0"/>
              <a:t>. </a:t>
            </a:r>
          </a:p>
          <a:p>
            <a:pPr marL="635000" lvl="1" indent="-285750">
              <a:buSzPts val="1600"/>
            </a:pPr>
            <a:r>
              <a:rPr lang="en-US" dirty="0"/>
              <a:t>It specifies the level of accessibility for types and their members. </a:t>
            </a:r>
          </a:p>
          <a:p>
            <a:pPr marL="635000" lvl="1" indent="-285750">
              <a:buSzPts val="1600"/>
            </a:pPr>
            <a:r>
              <a:rPr lang="en-US" dirty="0"/>
              <a:t>C# includes the following accessibility modifiers:</a:t>
            </a:r>
          </a:p>
          <a:p>
            <a:pPr marL="1092200" lvl="2" indent="-285750">
              <a:buSzPts val="1600"/>
            </a:pPr>
            <a:r>
              <a:rPr lang="en-US" dirty="0"/>
              <a:t>Public</a:t>
            </a:r>
          </a:p>
          <a:p>
            <a:pPr marL="1092200" lvl="2" indent="-285750">
              <a:buSzPts val="1600"/>
            </a:pPr>
            <a:r>
              <a:rPr lang="en-US" dirty="0"/>
              <a:t>Protected</a:t>
            </a:r>
          </a:p>
          <a:p>
            <a:pPr marL="1092200" lvl="2" indent="-285750">
              <a:buSzPts val="1600"/>
            </a:pPr>
            <a:r>
              <a:rPr lang="en-US" dirty="0"/>
              <a:t>internal </a:t>
            </a:r>
          </a:p>
          <a:p>
            <a:pPr marL="1092200" lvl="2" indent="-285750">
              <a:buSzPts val="1600"/>
            </a:pPr>
            <a:r>
              <a:rPr lang="en-US" dirty="0"/>
              <a:t>protected internal</a:t>
            </a:r>
          </a:p>
          <a:p>
            <a:pPr marL="1092200" lvl="2" indent="-285750">
              <a:buSzPts val="1600"/>
            </a:pPr>
            <a:r>
              <a:rPr lang="en-US" dirty="0"/>
              <a:t>private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Access 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628788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</TotalTime>
  <Words>1637</Words>
  <Application>Microsoft Office PowerPoint</Application>
  <PresentationFormat>Widescreen</PresentationFormat>
  <Paragraphs>350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Cambria</vt:lpstr>
      <vt:lpstr>Arial</vt:lpstr>
      <vt:lpstr>Wingdings</vt:lpstr>
      <vt:lpstr>Times New Roman</vt:lpstr>
      <vt:lpstr>[CSV] Office Theme</vt:lpstr>
      <vt:lpstr>C# Bootcamp</vt:lpstr>
      <vt:lpstr>Module Objectives</vt:lpstr>
      <vt:lpstr>Methods and Behaviors</vt:lpstr>
      <vt:lpstr>Anatomy of a Method</vt:lpstr>
      <vt:lpstr>Anatomy of a Method</vt:lpstr>
      <vt:lpstr>Anatomy of a Method – Sample Code</vt:lpstr>
      <vt:lpstr>Modifiers</vt:lpstr>
      <vt:lpstr>Static Modifiers</vt:lpstr>
      <vt:lpstr>Access Modifiers</vt:lpstr>
      <vt:lpstr>Level of Accessibility</vt:lpstr>
      <vt:lpstr>Return Type</vt:lpstr>
      <vt:lpstr>Method Names</vt:lpstr>
      <vt:lpstr>Parameters</vt:lpstr>
      <vt:lpstr>Parameters - Sample</vt:lpstr>
      <vt:lpstr>Method Body</vt:lpstr>
      <vt:lpstr>Calling Class Methods </vt:lpstr>
      <vt:lpstr>Predefined Methods</vt:lpstr>
      <vt:lpstr>Call Parse( ) </vt:lpstr>
      <vt:lpstr>Convert Class</vt:lpstr>
      <vt:lpstr>Writing Your Own Class Methods </vt:lpstr>
      <vt:lpstr>Value-Returning Method</vt:lpstr>
      <vt:lpstr>Void Method</vt:lpstr>
      <vt:lpstr>The Object Concept</vt:lpstr>
      <vt:lpstr>The Object Concept</vt:lpstr>
      <vt:lpstr>Writing Your Own Instance Methods</vt:lpstr>
      <vt:lpstr>Writing Your Own Instance Methods</vt:lpstr>
      <vt:lpstr>Calling Instance Methods </vt:lpstr>
      <vt:lpstr>Types of Parameters</vt:lpstr>
      <vt:lpstr>Types of Parameters</vt:lpstr>
      <vt:lpstr>Types of Parameters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54</cp:revision>
  <dcterms:modified xsi:type="dcterms:W3CDTF">2022-04-21T14:04:08Z</dcterms:modified>
</cp:coreProperties>
</file>